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70" r:id="rId7"/>
    <p:sldId id="261" r:id="rId8"/>
    <p:sldId id="262" r:id="rId9"/>
    <p:sldId id="263" r:id="rId10"/>
    <p:sldId id="265" r:id="rId11"/>
    <p:sldId id="26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66"/>
    <a:srgbClr val="993300"/>
    <a:srgbClr val="CC6600"/>
    <a:srgbClr val="660033"/>
    <a:srgbClr val="CC0000"/>
    <a:srgbClr val="0066FF"/>
    <a:srgbClr val="D60093"/>
    <a:srgbClr val="6633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321" name="图片 8"/>
          <p:cNvPicPr>
            <a:picLocks noChangeAspect="1"/>
          </p:cNvPicPr>
          <p:nvPr/>
        </p:nvPicPr>
        <p:blipFill>
          <a:blip r:embed="rId2"/>
          <a:srcRect l="12083" r="1160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316" name="KSO_BT1"/>
          <p:cNvSpPr>
            <a:spLocks noGrp="1"/>
          </p:cNvSpPr>
          <p:nvPr>
            <p:ph type="ctrTitle"/>
          </p:nvPr>
        </p:nvSpPr>
        <p:spPr>
          <a:xfrm>
            <a:off x="1473200" y="3140075"/>
            <a:ext cx="9135533" cy="6889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>
              <a:defRPr sz="3400"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3320" name="KSO_BC1"/>
          <p:cNvSpPr>
            <a:spLocks noGrp="1"/>
          </p:cNvSpPr>
          <p:nvPr>
            <p:ph type="subTitle" idx="1"/>
          </p:nvPr>
        </p:nvSpPr>
        <p:spPr>
          <a:xfrm>
            <a:off x="1778000" y="5438775"/>
            <a:ext cx="8534400" cy="5238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sz="1800" kern="1200"/>
            </a:lvl1pPr>
            <a:lvl2pPr marL="0" lvl="1" indent="0" algn="ctr">
              <a:buNone/>
              <a:defRPr sz="1800" kern="1200"/>
            </a:lvl2pPr>
            <a:lvl3pPr marL="514350" lvl="2" indent="-514350" algn="ctr">
              <a:buNone/>
              <a:defRPr sz="1800" kern="1200"/>
            </a:lvl3pPr>
            <a:lvl4pPr marL="771525" lvl="3" indent="-771525" algn="ctr">
              <a:buNone/>
              <a:defRPr sz="1800" kern="1200"/>
            </a:lvl4pPr>
            <a:lvl5pPr marL="1028700" lvl="4" indent="-1028700" algn="ctr">
              <a:buNone/>
              <a:defRPr sz="1800" kern="12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8801" y="1789116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678313" y="1789116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38199" y="934459"/>
            <a:ext cx="9312101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768720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38199" y="2592632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2" y="1768720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170612" y="2592632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7"/>
          <a:srcRect l="10349" t="2330" r="9961" b="896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D39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8" name="KSO_BT1"/>
          <p:cNvSpPr>
            <a:spLocks noGrp="1"/>
          </p:cNvSpPr>
          <p:nvPr>
            <p:ph type="title"/>
          </p:nvPr>
        </p:nvSpPr>
        <p:spPr>
          <a:xfrm>
            <a:off x="558800" y="677863"/>
            <a:ext cx="11055351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32" name="KSO_BC1"/>
          <p:cNvSpPr>
            <a:spLocks noGrp="1"/>
          </p:cNvSpPr>
          <p:nvPr>
            <p:ph type="body" idx="1"/>
          </p:nvPr>
        </p:nvSpPr>
        <p:spPr>
          <a:xfrm>
            <a:off x="558800" y="1549400"/>
            <a:ext cx="11055351" cy="467042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rgbClr val="71291E"/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514350" rtl="0" eaLnBrk="1" latinLnBrk="0" hangingPunct="1">
        <a:lnSpc>
          <a:spcPct val="110000"/>
        </a:lnSpc>
        <a:spcBef>
          <a:spcPts val="1015"/>
        </a:spcBef>
        <a:spcAft>
          <a:spcPts val="0"/>
        </a:spcAft>
        <a:buClr>
          <a:schemeClr val="accent1"/>
        </a:buClr>
        <a:buSzPct val="70000"/>
        <a:buFont typeface="Wingdings 2" pitchFamily="18" charset="2"/>
        <a:buChar char="f"/>
        <a:defRPr sz="24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361950" indent="-361950" algn="just" defTabSz="514350" rtl="0" eaLnBrk="1" latinLnBrk="0" hangingPunct="1">
        <a:lnSpc>
          <a:spcPct val="150000"/>
        </a:lnSpc>
        <a:spcBef>
          <a:spcPts val="0"/>
        </a:spcBef>
        <a:spcAft>
          <a:spcPts val="34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800" kern="1200" baseline="0">
          <a:solidFill>
            <a:schemeClr val="tx1">
              <a:lumMod val="50000"/>
            </a:schemeClr>
          </a:solidFill>
          <a:latin typeface="+mn-ea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emf"/><Relationship Id="rId2" Type="http://schemas.microsoft.com/office/2007/relationships/media" Target="file:///D:\15&#31227;&#21160;&#29677;\15&#31227;&#21160;&#24352;&#26230;&#26230;%20G150104052\15&#31227;&#21160;&#24352;&#26230;&#26230;%20G150104052\Pianoboy%20-%20The%20Truth%20That%20You%20Leave(1).mp3" TargetMode="External"/><Relationship Id="rId1" Type="http://schemas.openxmlformats.org/officeDocument/2006/relationships/audio" Target="file:///D:\15&#31227;&#21160;&#29677;\15&#31227;&#21160;&#24352;&#26230;&#26230;%20G150104052\15&#31227;&#21160;&#24352;&#26230;&#26230;%20G150104052\Pianoboy%20-%20The%20Truth%20That%20You%20Leave(1)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6.xml"/><Relationship Id="rId6" Type="http://schemas.openxmlformats.org/officeDocument/2006/relationships/slide" Target="slide8.xml"/><Relationship Id="rId5" Type="http://schemas.openxmlformats.org/officeDocument/2006/relationships/slide" Target="slide9.xml"/><Relationship Id="rId4" Type="http://schemas.openxmlformats.org/officeDocument/2006/relationships/slide" Target="slide7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022215" y="5445760"/>
            <a:ext cx="2413000" cy="4476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dist">
              <a:lnSpc>
                <a:spcPct val="130000"/>
              </a:lnSpc>
            </a:pPr>
            <a:r>
              <a:rPr lang="zh-CN" altLang="en-US">
                <a:solidFill>
                  <a:srgbClr val="000000"/>
                </a:solidFill>
                <a:latin typeface="叶根友毛笔行书2.0版" charset="0"/>
                <a:ea typeface="叶根友毛笔行书2.0版" charset="0"/>
              </a:rPr>
              <a:t>制作人：张晶晶</a:t>
            </a:r>
            <a:endParaRPr lang="zh-CN" altLang="en-US">
              <a:solidFill>
                <a:srgbClr val="000000"/>
              </a:solidFill>
              <a:latin typeface="叶根友毛笔行书2.0版" charset="0"/>
              <a:ea typeface="叶根友毛笔行书2.0版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7305" y="2395855"/>
            <a:ext cx="9549130" cy="18345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dist">
              <a:lnSpc>
                <a:spcPct val="130000"/>
              </a:lnSpc>
            </a:pPr>
            <a:r>
              <a:rPr lang="zh-CN" altLang="en-US" sz="88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叶根友毛笔行书2.0版" charset="0"/>
                <a:ea typeface="叶根友毛笔行书2.0版" charset="0"/>
              </a:rPr>
              <a:t>人说山西好风光</a:t>
            </a:r>
            <a:endParaRPr lang="zh-CN" altLang="en-US" sz="8800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叶根友毛笔行书2.0版" charset="0"/>
              <a:ea typeface="叶根友毛笔行书2.0版" charset="0"/>
            </a:endParaRPr>
          </a:p>
        </p:txBody>
      </p:sp>
      <p:pic>
        <p:nvPicPr>
          <p:cNvPr id="2" name="Pianoboy - The Truth That You Leave(1).mp3"/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95250" y="614362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25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-19050" y="2290445"/>
            <a:ext cx="12249150" cy="1363980"/>
          </a:xfrm>
          <a:prstGeom prst="rect">
            <a:avLst/>
          </a:prstGeom>
          <a:solidFill>
            <a:schemeClr val="bg1">
              <a:lumMod val="9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90570" y="4265930"/>
            <a:ext cx="5492750" cy="1517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dist">
              <a:lnSpc>
                <a:spcPct val="130000"/>
              </a:lnSpc>
            </a:pPr>
            <a:r>
              <a:rPr lang="zh-CN" altLang="zh-CN" sz="72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0093"/>
                </a:solidFill>
                <a:effectLst>
                  <a:outerShdw dist="38100" dir="2640000" algn="bl" rotWithShape="0">
                    <a:schemeClr val="accent1"/>
                  </a:outerShdw>
                  <a:reflection blurRad="25400" stA="84000" endPos="34000" dist="50800" dir="5400000" sy="-100000" algn="bl" rotWithShape="0"/>
                </a:effectLst>
                <a:latin typeface="方正流行体简体" charset="0"/>
                <a:ea typeface="方正流行体简体" charset="0"/>
              </a:rPr>
              <a:t>谢谢欣赏</a:t>
            </a:r>
            <a:endParaRPr lang="zh-CN" altLang="zh-CN" sz="7200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D60093"/>
              </a:solidFill>
              <a:effectLst>
                <a:outerShdw dist="38100" dir="2640000" algn="bl" rotWithShape="0">
                  <a:schemeClr val="accent1"/>
                </a:outerShdw>
                <a:reflection blurRad="25400" stA="84000" endPos="34000" dist="50800" dir="5400000" sy="-100000" algn="bl" rotWithShape="0"/>
              </a:effectLst>
              <a:latin typeface="方正流行体简体" charset="0"/>
              <a:ea typeface="方正流行体简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8605" y="2301875"/>
            <a:ext cx="8876030" cy="1280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>
              <a:lnSpc>
                <a:spcPct val="130000"/>
              </a:lnSpc>
            </a:pPr>
            <a:r>
              <a:rPr lang="zh-CN" altLang="en-US" sz="6000" b="1" dirty="0" smtClean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山西欢迎您</a:t>
            </a:r>
            <a:endParaRPr lang="zh-CN" altLang="en-US" sz="6000" b="1" dirty="0" smtClean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4" presetClass="emph" presetSubtype="0" fill="hold" grpId="6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2" grpId="1"/>
      <p:bldP spid="2" grpId="2"/>
      <p:bldP spid="2" grpId="3"/>
      <p:bldP spid="2" grpId="4"/>
      <p:bldP spid="3" grpId="0" animBg="1"/>
      <p:bldP spid="2" grpId="5"/>
      <p:bldP spid="2" grpId="6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" name="圆角矩形 22"/>
          <p:cNvSpPr/>
          <p:nvPr/>
        </p:nvSpPr>
        <p:spPr>
          <a:xfrm>
            <a:off x="7825740" y="1249680"/>
            <a:ext cx="3481705" cy="4967605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969010" y="1303655"/>
            <a:ext cx="3634740" cy="490728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>
            <a:hlinkClick r:id="rId1" action="ppaction://hlinksldjump"/>
          </p:cNvPr>
          <p:cNvSpPr txBox="1"/>
          <p:nvPr/>
        </p:nvSpPr>
        <p:spPr>
          <a:xfrm>
            <a:off x="1525270" y="1871345"/>
            <a:ext cx="2763520" cy="962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30000"/>
              </a:lnSpc>
            </a:pPr>
            <a:r>
              <a:rPr lang="zh-CN" altLang="en-US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uFillTx/>
                <a:latin typeface="Arial" pitchFamily="34" charset="0"/>
                <a:ea typeface="方正流行体简体" charset="0"/>
                <a:sym typeface="+mn-ea"/>
              </a:rPr>
              <a:t>晋祠大米</a:t>
            </a:r>
            <a:endParaRPr lang="zh-CN" altLang="en-US" sz="440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charset="0"/>
              <a:ea typeface="楷体" charset="0"/>
              <a:sym typeface="+mn-ea"/>
            </a:endParaRPr>
          </a:p>
        </p:txBody>
      </p:sp>
      <p:sp>
        <p:nvSpPr>
          <p:cNvPr id="6" name="文本框 5">
            <a:hlinkClick r:id="rId2" action="ppaction://hlinksldjump"/>
          </p:cNvPr>
          <p:cNvSpPr txBox="1"/>
          <p:nvPr/>
        </p:nvSpPr>
        <p:spPr>
          <a:xfrm>
            <a:off x="2388870" y="2839720"/>
            <a:ext cx="768985" cy="962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4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FillTx/>
                <a:latin typeface="Arial" pitchFamily="34" charset="0"/>
                <a:ea typeface="方正流行体简体" charset="0"/>
                <a:sym typeface="+mn-ea"/>
              </a:rPr>
              <a:t>醋</a:t>
            </a:r>
            <a:endParaRPr lang="zh-CN" altLang="en-US" sz="4400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楷体" charset="0"/>
              <a:ea typeface="楷体" charset="0"/>
            </a:endParaRPr>
          </a:p>
        </p:txBody>
      </p:sp>
      <p:sp>
        <p:nvSpPr>
          <p:cNvPr id="7" name="文本框 6">
            <a:hlinkClick r:id="rId3" action="ppaction://hlinksldjump"/>
          </p:cNvPr>
          <p:cNvSpPr txBox="1"/>
          <p:nvPr/>
        </p:nvSpPr>
        <p:spPr>
          <a:xfrm>
            <a:off x="1822450" y="3849370"/>
            <a:ext cx="1903730" cy="962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4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0093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FillTx/>
                <a:latin typeface="方正流行体简体" charset="0"/>
                <a:ea typeface="方正流行体简体" charset="0"/>
                <a:sym typeface="+mn-ea"/>
              </a:rPr>
              <a:t>葡萄酒</a:t>
            </a:r>
            <a:endParaRPr lang="zh-CN" altLang="en-US" sz="4400" dirty="0" smtClean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楷体" charset="0"/>
              <a:ea typeface="楷体" charset="0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8382000" y="2073275"/>
            <a:ext cx="2418080" cy="7658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  <a:sym typeface="+mn-ea"/>
              </a:rPr>
              <a:t>竹叶青酒</a:t>
            </a:r>
            <a:endParaRPr lang="zh-CN" altLang="en-US" sz="440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charset="0"/>
              <a:ea typeface="楷体" charset="0"/>
            </a:endParaRPr>
          </a:p>
        </p:txBody>
      </p:sp>
      <p:sp>
        <p:nvSpPr>
          <p:cNvPr id="11" name="文本框 10">
            <a:hlinkClick r:id="rId5" action="ppaction://hlinksldjump"/>
          </p:cNvPr>
          <p:cNvSpPr txBox="1"/>
          <p:nvPr/>
        </p:nvSpPr>
        <p:spPr>
          <a:xfrm>
            <a:off x="8486775" y="4727575"/>
            <a:ext cx="2505710" cy="962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30000"/>
              </a:lnSpc>
            </a:pPr>
            <a:r>
              <a:rPr lang="zh-CN" altLang="en-US" sz="440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  <a:sym typeface="+mn-ea"/>
              </a:rPr>
              <a:t>龟  龄  集</a:t>
            </a:r>
            <a:endParaRPr lang="zh-CN" altLang="en-US" sz="440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楷体" charset="0"/>
              <a:ea typeface="楷体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66690" y="1151890"/>
            <a:ext cx="2084705" cy="558482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30000"/>
              </a:lnSpc>
            </a:pPr>
            <a:r>
              <a:rPr lang="zh-CN" altLang="en-US" sz="96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方正流行体简体" charset="0"/>
                <a:ea typeface="方正流行体简体" charset="0"/>
              </a:rPr>
              <a:t>山西特产</a:t>
            </a:r>
            <a:endParaRPr lang="zh-CN" altLang="en-US" sz="96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方正流行体简体" charset="0"/>
              <a:ea typeface="方正流行体简体" charset="0"/>
            </a:endParaRPr>
          </a:p>
        </p:txBody>
      </p:sp>
      <p:sp>
        <p:nvSpPr>
          <p:cNvPr id="2" name="矩形 1">
            <a:hlinkClick r:id="rId6" action="ppaction://hlinksldjump"/>
          </p:cNvPr>
          <p:cNvSpPr/>
          <p:nvPr/>
        </p:nvSpPr>
        <p:spPr>
          <a:xfrm>
            <a:off x="8435340" y="3540760"/>
            <a:ext cx="2418080" cy="7658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b="1" dirty="0" smtClean="0">
                <a:ln>
                  <a:solidFill>
                    <a:schemeClr val="bg1"/>
                  </a:solidFill>
                </a:ln>
                <a:solidFill>
                  <a:srgbClr val="D60093"/>
                </a:solidFill>
                <a:latin typeface="方正流行体简体" charset="0"/>
                <a:ea typeface="方正流行体简体" charset="0"/>
                <a:sym typeface="+mn-ea"/>
              </a:rPr>
              <a:t>黄河鲤鱼</a:t>
            </a:r>
            <a:endParaRPr lang="zh-CN" altLang="en-US" sz="440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楷体" charset="0"/>
              <a:ea typeface="楷体" charset="0"/>
            </a:endParaRPr>
          </a:p>
        </p:txBody>
      </p:sp>
      <p:sp>
        <p:nvSpPr>
          <p:cNvPr id="13" name="矩形 12">
            <a:hlinkClick r:id="rId7" action="ppaction://hlinksldjump"/>
          </p:cNvPr>
          <p:cNvSpPr/>
          <p:nvPr/>
        </p:nvSpPr>
        <p:spPr>
          <a:xfrm>
            <a:off x="1844040" y="4965700"/>
            <a:ext cx="1825625" cy="7658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4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  <a:sym typeface="+mn-ea"/>
              </a:rPr>
              <a:t>汾    酒</a:t>
            </a:r>
            <a:endParaRPr lang="zh-CN" altLang="en-US" sz="440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楷体" charset="0"/>
              <a:ea typeface="楷体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3" grpId="0"/>
      <p:bldP spid="24" grpId="0"/>
      <p:bldP spid="1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111115" y="1020445"/>
            <a:ext cx="6856730" cy="4599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zh-CN" altLang="en-U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uFillTx/>
                <a:latin typeface="Arial" pitchFamily="34" charset="0"/>
                <a:ea typeface="方正流行体简体" charset="0"/>
              </a:rPr>
              <a:t>晋祠大米</a:t>
            </a:r>
            <a:r>
              <a:rPr lang="zh-CN" altLang="en-US" sz="2000" dirty="0" smtClean="0">
                <a:solidFill>
                  <a:schemeClr val="tx1">
                    <a:lumMod val="50000"/>
                  </a:schemeClr>
                </a:solidFill>
                <a:latin typeface="微软雅黑" charset="0"/>
                <a:ea typeface="微软雅黑" charset="0"/>
              </a:rPr>
              <a:t>，产于太原晋祠镇一带。这种大米，颗粒长，个头大，外形晶莹饱满，呈斗半透明状，米色微褐，做出饭来颗粒分明，香气扑鼻。吃到嘴里，味香甜，有韧性、粘性，有咬头。晋祠大米所以质地优良，是由于水上关系。生产这种大米的稻田，用晋祠难老泉水浇地，这种水水温低，含有明矾等矿物质，加之晋祠附近村庄土地肥沃，土壤呈黑色，有利于水稻生长。</a:t>
            </a:r>
            <a:endParaRPr lang="zh-CN" altLang="en-US" sz="2000" dirty="0" smtClean="0">
              <a:solidFill>
                <a:schemeClr val="tx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3" name="图片 2" descr="97122c1eaf8be6af289159f550d1111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96875" y="1303020"/>
            <a:ext cx="4321175" cy="4535805"/>
          </a:xfrm>
          <a:prstGeom prst="rect">
            <a:avLst/>
          </a:prstGeom>
        </p:spPr>
      </p:pic>
      <p:sp>
        <p:nvSpPr>
          <p:cNvPr id="4" name="圆角矩形 3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38785" y="727075"/>
            <a:ext cx="7025005" cy="51174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70000"/>
              </a:lnSpc>
            </a:pPr>
            <a:r>
              <a:rPr lang="zh-CN" altLang="en-US" sz="5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FillTx/>
                <a:latin typeface="Arial" pitchFamily="34" charset="0"/>
                <a:ea typeface="方正流行体简体" charset="0"/>
              </a:rPr>
              <a:t>醋</a:t>
            </a:r>
            <a:r>
              <a:rPr lang="zh-CN" altLang="en-US" sz="2000">
                <a:solidFill>
                  <a:schemeClr val="tx1">
                    <a:lumMod val="50000"/>
                  </a:schemeClr>
                </a:solidFill>
                <a:latin typeface="+mj-ea"/>
                <a:ea typeface="+mj-ea"/>
              </a:rPr>
              <a:t>：山西陈醋，全国闻名，追溯历史，酿醋至迟在春秋时已开始，经历代的改进发展，到了清代，酿醋工艺精益求精，形成了闻名全国的山西陈醋和太原特醋。它以高粱为原料，特曲发酵，经夏晒东冰，一年时间，醋的浓度、香度提高，才成为陈醋。山西陈醋以清徐产品最有名。太原特醋以溢源庆醋坊最为有名。开始只是一个磨面坊的副业，到1921年才以酿醋为主，所生产的醋，甜、棉、酸、香、浓。太原生产的醋不仅本省人民喜爱，而且行销全国。</a:t>
            </a:r>
            <a:endParaRPr lang="zh-CN" altLang="en-US" sz="2000">
              <a:solidFill>
                <a:schemeClr val="tx1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图片 4" descr="5d31e2e605feb5485e953c7c8f3322a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670800" y="1085850"/>
            <a:ext cx="3992245" cy="4767580"/>
          </a:xfrm>
          <a:prstGeom prst="rect">
            <a:avLst/>
          </a:prstGeom>
        </p:spPr>
      </p:pic>
      <p:sp>
        <p:nvSpPr>
          <p:cNvPr id="3" name="圆角矩形 2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heel spokes="8"/>
      </p:transition>
    </mc:Choice>
    <mc:Fallback>
      <p:transition advClick="0" advTm="5000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68630" y="495300"/>
            <a:ext cx="5125085" cy="56356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zh-CN" altLang="en-US" sz="5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D60093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FillTx/>
                <a:latin typeface="方正流行体简体" charset="0"/>
                <a:ea typeface="方正流行体简体" charset="0"/>
              </a:rPr>
              <a:t>葡萄酒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uFillTx/>
                <a:latin typeface="微软雅黑" charset="0"/>
                <a:ea typeface="微软雅黑" charset="0"/>
              </a:rPr>
              <a:t>：太原葡萄酒在唐朝时已经很有名气，是给皇帝的贡品。宋朝大文学家、历史学家司马光，在他的诗句中就有“山寒太行晓，水碧晋祠春，斋酿葡萄熟，飞觞不厌频。”盛赞太原葡萄酒的醇香。太原葡萄酒来自清徐，这里历史上就以盛产葡萄酒闻名，主要产地在西山边山、马峪、高白、城关等乡。长期以来，太原葡萄酒以古传统独特方法酿制，质量上乘，长胜不衰。</a:t>
            </a:r>
            <a:endParaRPr lang="zh-CN" altLang="en-US" sz="2000" dirty="0" smtClean="0">
              <a:solidFill>
                <a:schemeClr val="accent5">
                  <a:lumMod val="75000"/>
                </a:schemeClr>
              </a:solidFill>
              <a:uFillTx/>
              <a:latin typeface="微软雅黑" charset="0"/>
              <a:ea typeface="微软雅黑" charset="0"/>
            </a:endParaRPr>
          </a:p>
        </p:txBody>
      </p:sp>
      <p:pic>
        <p:nvPicPr>
          <p:cNvPr id="2" name="图片 1" descr="e5a2557c146c962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260465" y="925830"/>
            <a:ext cx="5424170" cy="5020945"/>
          </a:xfrm>
          <a:prstGeom prst="rect">
            <a:avLst/>
          </a:prstGeom>
        </p:spPr>
      </p:pic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721360" y="664845"/>
            <a:ext cx="6475095" cy="478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5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</a:rPr>
              <a:t>汾酒</a:t>
            </a:r>
            <a:r>
              <a:rPr lang="zh-CN" altLang="en-US" sz="2000" dirty="0" smtClean="0">
                <a:solidFill>
                  <a:srgbClr val="002060"/>
                </a:solidFill>
                <a:uFillTx/>
                <a:latin typeface="微软雅黑" charset="0"/>
                <a:ea typeface="微软雅黑" charset="0"/>
              </a:rPr>
              <a:t>：汾酒是山西省杏花村汾酒厂生产的白酒。始酿于南北朝时代，距今已有1500多年的历史。汾酒“入口绵，落口甜，酒后有余香”，以色、味、香三绝著称，是我国八大名酒之一。汾酒曾在1916年巴拿马国际博览会上获得一等优胜金质奖。新中国成立后，多次获得国务院颁发的金质奖。已行销40多个国家和地区。</a:t>
            </a:r>
            <a:endParaRPr lang="zh-CN" altLang="en-US" sz="2000" dirty="0" smtClean="0">
              <a:solidFill>
                <a:srgbClr val="002060"/>
              </a:solidFill>
              <a:uFillTx/>
              <a:latin typeface="微软雅黑" charset="0"/>
              <a:ea typeface="微软雅黑" charset="0"/>
            </a:endParaRPr>
          </a:p>
        </p:txBody>
      </p:sp>
      <p:pic>
        <p:nvPicPr>
          <p:cNvPr id="5" name="图片 4" descr="a22d98f76e666e7c8e1d1dd0422b92c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033895" y="1061085"/>
            <a:ext cx="4705985" cy="4807585"/>
          </a:xfrm>
          <a:prstGeom prst="rect">
            <a:avLst/>
          </a:prstGeom>
        </p:spPr>
      </p:pic>
      <p:sp>
        <p:nvSpPr>
          <p:cNvPr id="3" name="圆角矩形 2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47650" y="739140"/>
            <a:ext cx="5744210" cy="5440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54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</a:rPr>
              <a:t>竹叶青酒</a:t>
            </a:r>
            <a:r>
              <a:rPr lang="zh-CN" altLang="en-US" sz="2000" dirty="0" smtClean="0">
                <a:solidFill>
                  <a:schemeClr val="accent5">
                    <a:lumMod val="75000"/>
                  </a:schemeClr>
                </a:solidFill>
                <a:uFillTx/>
                <a:latin typeface="微软雅黑" charset="0"/>
                <a:ea typeface="微软雅黑" charset="0"/>
              </a:rPr>
              <a:t>：杏花村汾酒厂产，是汾酒的再制品，酿造历史悠久。竹叶青以汾酒做原料， 配以陈皮、砂仁、当归、零陵香、公丁香、广木香、紫檀香等十余种中药材和经蛋青、竹叶、冰糖浸泡而成，酒精含量为45度。酒色青绿，晶莹透明。经科学鉴定，具有和胃、消食、除烦的功效，对心脏病、高血压、冠心病、关节炎都有一定的疗效。纯正香美的汾酒、竹叶青酒，都要经过5道关口、27条防线和120道工序反复检验合格才能包装上市。因此，也可见酒之品质。</a:t>
            </a:r>
            <a:endParaRPr lang="zh-CN" altLang="en-US" sz="2000" dirty="0" smtClean="0">
              <a:solidFill>
                <a:schemeClr val="accent5">
                  <a:lumMod val="75000"/>
                </a:schemeClr>
              </a:solidFill>
              <a:uFillTx/>
              <a:latin typeface="微软雅黑" charset="0"/>
              <a:ea typeface="微软雅黑" charset="0"/>
            </a:endParaRPr>
          </a:p>
        </p:txBody>
      </p:sp>
      <p:pic>
        <p:nvPicPr>
          <p:cNvPr id="2" name="图片 1" descr="bfd74ea5b15e7ef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130925" y="1466850"/>
            <a:ext cx="5076825" cy="4246245"/>
          </a:xfrm>
          <a:prstGeom prst="rect">
            <a:avLst/>
          </a:prstGeom>
        </p:spPr>
      </p:pic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  <p:bldP spid="4" grpId="6"/>
      <p:bldP spid="4" grpId="7"/>
      <p:bldP spid="4" grpId="8"/>
      <p:bldP spid="4" grpId="9"/>
      <p:bldP spid="4" grpId="1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39750" y="863600"/>
            <a:ext cx="4711700" cy="417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5400" b="1" dirty="0" smtClean="0">
                <a:ln>
                  <a:solidFill>
                    <a:schemeClr val="bg1"/>
                  </a:solidFill>
                </a:ln>
                <a:solidFill>
                  <a:srgbClr val="D60093"/>
                </a:solidFill>
                <a:latin typeface="方正流行体简体" charset="0"/>
                <a:ea typeface="方正流行体简体" charset="0"/>
              </a:rPr>
              <a:t>黄河鲤鱼</a:t>
            </a:r>
            <a:r>
              <a:rPr lang="zh-CN" altLang="en-US" sz="2000" b="1" dirty="0" smtClean="0">
                <a:solidFill>
                  <a:srgbClr val="993300"/>
                </a:solidFill>
                <a:uFillTx/>
                <a:latin typeface="微软雅黑" charset="0"/>
                <a:ea typeface="微软雅黑" charset="0"/>
              </a:rPr>
              <a:t>历史悠久,源远流长.早在春秋时代就有名气,史书上曾有“黄河之尺鲤,本在虞津居”之记载.在古代医林篡药上也有记载:“彩而金者,洛鲤最贵,江汉次之,昊会...</a:t>
            </a:r>
            <a:endParaRPr lang="zh-CN" altLang="en-US" sz="2000" b="1" dirty="0" smtClean="0">
              <a:solidFill>
                <a:srgbClr val="993300"/>
              </a:solidFill>
              <a:uFillTx/>
              <a:latin typeface="微软雅黑" charset="0"/>
              <a:ea typeface="微软雅黑" charset="0"/>
            </a:endParaRPr>
          </a:p>
        </p:txBody>
      </p:sp>
      <p:pic>
        <p:nvPicPr>
          <p:cNvPr id="5" name="图片 4" descr="db1283960df8164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424805" y="824230"/>
            <a:ext cx="6392545" cy="5133340"/>
          </a:xfrm>
          <a:prstGeom prst="rect">
            <a:avLst/>
          </a:prstGeom>
        </p:spPr>
      </p:pic>
      <p:sp>
        <p:nvSpPr>
          <p:cNvPr id="2" name="圆角矩形 1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33350" y="283845"/>
            <a:ext cx="8237855" cy="61537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70000"/>
              </a:lnSpc>
            </a:pPr>
            <a:r>
              <a:rPr lang="zh-CN" altLang="en-US" sz="540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方正流行体简体" charset="0"/>
                <a:ea typeface="方正流行体简体" charset="0"/>
              </a:rPr>
              <a:t>龟龄集</a:t>
            </a:r>
            <a:r>
              <a:rPr lang="zh-CN" altLang="en-US" sz="2400" b="1" i="1" dirty="0" smtClean="0">
                <a:solidFill>
                  <a:srgbClr val="003366"/>
                </a:solidFill>
                <a:uFillTx/>
                <a:latin typeface="楷体" charset="0"/>
                <a:ea typeface="楷体" charset="0"/>
              </a:rPr>
              <a:t>，</a:t>
            </a:r>
            <a:r>
              <a:rPr lang="zh-CN" altLang="en-US" sz="2000" dirty="0" smtClean="0">
                <a:solidFill>
                  <a:srgbClr val="003366"/>
                </a:solidFill>
                <a:uFillTx/>
                <a:latin typeface="微软雅黑" charset="0"/>
                <a:ea typeface="微软雅黑" charset="0"/>
              </a:rPr>
              <a:t>开始叫“老君益寿散”，到了明代中叶，方土及一些著名医学家，将此处方加以增删，改名为“龟龄集”，献给正在普天下广集长生不老药的嘉靖皇帝。嘉靖服用后，果然身轻体健，并在50岁后又连生三子，从此，龟龄集被列为“御用圣药”。当年监制“龟龄集”的医药总管是山西太谷人。他偷偷将处方带回家，自家开炼服用，并作为珍贵的礼品馈赠亲友。后来，此药方辗转传入山西中药厂的前身“广盛药店”，于是，便成了太谷县的独特方剂。“龟龄集”具有促进新陈代谢，加强血液循环，增进肌体免疫和心肌收缩力的功能。主要用于强身，健脑、益髓、行阳、滋肾、补气、增进食欲，调整神经，调节内分泌，消除心肌疲劳等。</a:t>
            </a:r>
            <a:endParaRPr lang="zh-CN" altLang="en-US" sz="2000" dirty="0" smtClean="0">
              <a:solidFill>
                <a:srgbClr val="003366"/>
              </a:solidFill>
              <a:uFillTx/>
              <a:latin typeface="微软雅黑" charset="0"/>
              <a:ea typeface="微软雅黑" charset="0"/>
            </a:endParaRPr>
          </a:p>
        </p:txBody>
      </p:sp>
      <p:pic>
        <p:nvPicPr>
          <p:cNvPr id="2" name="图片 1" descr="8ea08a1c1278add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377555" y="855980"/>
            <a:ext cx="3599180" cy="5043805"/>
          </a:xfrm>
          <a:prstGeom prst="rect">
            <a:avLst/>
          </a:prstGeom>
        </p:spPr>
      </p:pic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10796270" y="6322060"/>
            <a:ext cx="1151255" cy="44069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返  回</a:t>
            </a:r>
            <a:endParaRPr lang="zh-CN" altLang="en-US" b="1"/>
          </a:p>
        </p:txBody>
      </p:sp>
    </p:spTree>
  </p:cSld>
  <p:clrMapOvr>
    <a:masterClrMapping/>
  </p:clrMapOvr>
  <p:transition advClick="0" advTm="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</p:bldLst>
  </p:timing>
</p:sld>
</file>

<file path=ppt/theme/theme1.xml><?xml version="1.0" encoding="utf-8"?>
<a:theme xmlns:a="http://schemas.openxmlformats.org/drawingml/2006/main" name="1_A000120140530A99PPBG">
  <a:themeElements>
    <a:clrScheme name="自定义 678">
      <a:dk1>
        <a:srgbClr val="5F5F5F"/>
      </a:dk1>
      <a:lt1>
        <a:srgbClr val="FFFFFF"/>
      </a:lt1>
      <a:dk2>
        <a:srgbClr val="FFFFFF"/>
      </a:dk2>
      <a:lt2>
        <a:srgbClr val="5F5F5F"/>
      </a:lt2>
      <a:accent1>
        <a:srgbClr val="883224"/>
      </a:accent1>
      <a:accent2>
        <a:srgbClr val="825E4A"/>
      </a:accent2>
      <a:accent3>
        <a:srgbClr val="B86222"/>
      </a:accent3>
      <a:accent4>
        <a:srgbClr val="8B7D29"/>
      </a:accent4>
      <a:accent5>
        <a:srgbClr val="AE3078"/>
      </a:accent5>
      <a:accent6>
        <a:srgbClr val="00B050"/>
      </a:accent6>
      <a:hlink>
        <a:srgbClr val="00B0F0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1334</Words>
  <Application>Kingsoft Office WPP</Application>
  <PresentationFormat>宽屏</PresentationFormat>
  <Paragraphs>52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1_A000120140530A99PPBG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19</cp:revision>
  <dcterms:created xsi:type="dcterms:W3CDTF">2015-12-12T14:39:00Z</dcterms:created>
  <dcterms:modified xsi:type="dcterms:W3CDTF">2016-01-03T13:30:37Z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