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9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4344" name="Picture 97" descr="bg1"/>
          <p:cNvPicPr>
            <a:picLocks noChangeAspect="1"/>
          </p:cNvPicPr>
          <p:nvPr/>
        </p:nvPicPr>
        <p:blipFill>
          <a:blip r:embed="rId2"/>
          <a:srcRect b="10056"/>
          <a:stretch>
            <a:fillRect/>
          </a:stretch>
        </p:blipFill>
        <p:spPr>
          <a:xfrm>
            <a:off x="0" y="665163"/>
            <a:ext cx="12192000" cy="6192837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4339" name="KSO_BT1"/>
          <p:cNvSpPr>
            <a:spLocks noGrp="1"/>
          </p:cNvSpPr>
          <p:nvPr>
            <p:ph type="ctrTitle"/>
          </p:nvPr>
        </p:nvSpPr>
        <p:spPr>
          <a:xfrm>
            <a:off x="1710879" y="987425"/>
            <a:ext cx="8871815" cy="1622425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lstStyle>
            <a:lvl1pPr lvl="0" algn="ctr">
              <a:defRPr sz="4200" kern="1200"/>
            </a:lvl1pPr>
          </a:lstStyle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609441" y="6245225"/>
            <a:ext cx="2845647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166103" y="6245225"/>
            <a:ext cx="3859795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736913" y="6245225"/>
            <a:ext cx="2845647" cy="476250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4343" name="KSO_BC1"/>
          <p:cNvSpPr>
            <a:spLocks noGrp="1"/>
          </p:cNvSpPr>
          <p:nvPr>
            <p:ph type="subTitle" idx="1"/>
          </p:nvPr>
        </p:nvSpPr>
        <p:spPr>
          <a:xfrm>
            <a:off x="1693422" y="2743200"/>
            <a:ext cx="8889272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t"/>
          <a:lstStyle>
            <a:lvl1pPr marL="0" lvl="0" indent="0" algn="ctr">
              <a:buNone/>
              <a:defRPr sz="1800" kern="1200">
                <a:solidFill>
                  <a:srgbClr val="6C6F72"/>
                </a:solidFill>
              </a:defRPr>
            </a:lvl1pPr>
            <a:lvl2pPr marL="0" lvl="1" indent="0" algn="ctr">
              <a:buNone/>
              <a:defRPr sz="1800" kern="1200">
                <a:solidFill>
                  <a:srgbClr val="6C6F72"/>
                </a:solidFill>
              </a:defRPr>
            </a:lvl2pPr>
            <a:lvl3pPr marL="914400" lvl="2" indent="-914400" algn="ctr">
              <a:buNone/>
              <a:defRPr sz="1800" kern="1200">
                <a:solidFill>
                  <a:srgbClr val="6C6F72"/>
                </a:solidFill>
              </a:defRPr>
            </a:lvl3pPr>
            <a:lvl4pPr marL="1370965" lvl="3" indent="-1370965" algn="ctr">
              <a:buNone/>
              <a:defRPr sz="1800" kern="1200">
                <a:solidFill>
                  <a:srgbClr val="6C6F72"/>
                </a:solidFill>
              </a:defRPr>
            </a:lvl4pPr>
            <a:lvl5pPr marL="1828165" lvl="4" indent="-1828165" algn="ctr">
              <a:buNone/>
              <a:defRPr sz="1800" kern="1200">
                <a:solidFill>
                  <a:srgbClr val="6C6F72"/>
                </a:solidFill>
              </a:defRPr>
            </a:lvl5pPr>
          </a:lstStyle>
          <a:p>
            <a:pPr lvl="0"/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/>
          </p:nvPr>
        </p:nvSpPr>
        <p:spPr>
          <a:xfrm>
            <a:off x="1573596" y="1846929"/>
            <a:ext cx="5994427" cy="123507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accent1">
                    <a:lumMod val="75000"/>
                  </a:schemeClr>
                </a:solidFill>
                <a:effectLst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/>
          </p:nvPr>
        </p:nvSpPr>
        <p:spPr>
          <a:xfrm>
            <a:off x="3037378" y="3139154"/>
            <a:ext cx="3066864" cy="396521"/>
          </a:xfrm>
          <a:prstGeom prst="roundRect">
            <a:avLst>
              <a:gd name="adj" fmla="val 50000"/>
            </a:avLst>
          </a:prstGeom>
          <a:solidFill>
            <a:schemeClr val="accent2">
              <a:lumMod val="75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0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5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9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fld id="{BB962C8B-B14F-4D97-AF65-F5344CB8AC3E}" type="datetimeFigureOut">
              <a:rPr lang="zh-CN" altLang="en-US" sz="1200" dirty="0">
                <a:solidFill>
                  <a:schemeClr val="tx2"/>
                </a:solidFill>
              </a:rPr>
            </a:fld>
            <a:endParaRPr lang="zh-CN" altLang="en-US" sz="1200" dirty="0">
              <a:solidFill>
                <a:schemeClr val="tx2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algn="ctr" eaLnBrk="1" hangingPunct="1"/>
            <a:endParaRPr lang="en-US" altLang="zh-CN" sz="1200">
              <a:solidFill>
                <a:schemeClr val="tx2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chemeClr val="tx2"/>
                </a:solidFill>
              </a:rPr>
            </a:fld>
            <a:endParaRPr lang="en-US" altLang="zh-CN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049594" y="1244600"/>
            <a:ext cx="3809008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4888226" y="1244600"/>
            <a:ext cx="3819592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726749" y="118532"/>
            <a:ext cx="6982258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4361" y="1376362"/>
            <a:ext cx="3867333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824361" y="2200274"/>
            <a:ext cx="386733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2628" y="1376362"/>
            <a:ext cx="3886379" cy="82391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0965" indent="0">
              <a:buNone/>
              <a:defRPr sz="1600" b="1"/>
            </a:lvl4pPr>
            <a:lvl5pPr marL="1828165" indent="0">
              <a:buNone/>
              <a:defRPr sz="1600" b="1"/>
            </a:lvl5pPr>
            <a:lvl6pPr marL="2285365" indent="0">
              <a:buNone/>
              <a:defRPr sz="1600" b="1"/>
            </a:lvl6pPr>
            <a:lvl7pPr marL="2742565" indent="0">
              <a:buNone/>
              <a:defRPr sz="1600" b="1"/>
            </a:lvl7pPr>
            <a:lvl8pPr marL="3199765" indent="0">
              <a:buNone/>
              <a:defRPr sz="1600" b="1"/>
            </a:lvl8pPr>
            <a:lvl9pPr marL="365696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4822628" y="2200274"/>
            <a:ext cx="388637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2.jpe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pic>
        <p:nvPicPr>
          <p:cNvPr id="1026" name="Picture 76" descr="bg2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-23806" y="-25400"/>
            <a:ext cx="12239613" cy="688340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1027" name="KSO_BT1"/>
          <p:cNvSpPr>
            <a:spLocks noGrp="1"/>
          </p:cNvSpPr>
          <p:nvPr>
            <p:ph type="title"/>
          </p:nvPr>
        </p:nvSpPr>
        <p:spPr>
          <a:xfrm>
            <a:off x="558655" y="161925"/>
            <a:ext cx="11055646" cy="700088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en-US" altLang="x-none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7982" y="6356350"/>
            <a:ext cx="27440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9136" y="6356350"/>
            <a:ext cx="4113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09946" y="6356350"/>
            <a:ext cx="27440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  <p:sp>
        <p:nvSpPr>
          <p:cNvPr id="1031" name="KSO_BC1"/>
          <p:cNvSpPr>
            <a:spLocks noGrp="1"/>
          </p:cNvSpPr>
          <p:nvPr>
            <p:ph type="body" idx="1"/>
          </p:nvPr>
        </p:nvSpPr>
        <p:spPr>
          <a:xfrm>
            <a:off x="558655" y="1027113"/>
            <a:ext cx="11055646" cy="5192712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Arial Black" pitchFamily="34" charset="0"/>
          <a:ea typeface="微软雅黑" pitchFamily="34" charset="-122"/>
          <a:cs typeface="+mj-cs"/>
        </a:defRPr>
      </a:lvl1pPr>
    </p:titleStyle>
    <p:bodyStyle>
      <a:lvl1pPr marL="357505" indent="-356870" algn="just" defTabSz="914400" rtl="0" eaLnBrk="1" latinLnBrk="0" hangingPunct="1">
        <a:lnSpc>
          <a:spcPct val="110000"/>
        </a:lnSpc>
        <a:spcBef>
          <a:spcPts val="1600"/>
        </a:spcBef>
        <a:spcAft>
          <a:spcPts val="0"/>
        </a:spcAft>
        <a:buClr>
          <a:schemeClr val="accent1"/>
        </a:buClr>
        <a:buSzPct val="70000"/>
        <a:buFont typeface="Wingdings 2" pitchFamily="18" charset="2"/>
        <a:buChar char=""/>
        <a:defRPr sz="2000" kern="1200" baseline="0">
          <a:solidFill>
            <a:schemeClr val="accent2">
              <a:lumMod val="75000"/>
            </a:schemeClr>
          </a:solidFill>
          <a:latin typeface="Arial" pitchFamily="34" charset="0"/>
          <a:ea typeface="微软雅黑" pitchFamily="34" charset="-122"/>
          <a:cs typeface="+mn-cs"/>
        </a:defRPr>
      </a:lvl1pPr>
      <a:lvl2pPr marL="357505" indent="-356870" algn="just" defTabSz="914400" rtl="0" eaLnBrk="1" latinLnBrk="0" hangingPunct="1">
        <a:lnSpc>
          <a:spcPct val="130000"/>
        </a:lnSpc>
        <a:spcBef>
          <a:spcPts val="0"/>
        </a:spcBef>
        <a:spcAft>
          <a:spcPts val="600"/>
        </a:spcAft>
        <a:buClr>
          <a:schemeClr val="accent2">
            <a:lumMod val="60000"/>
            <a:lumOff val="40000"/>
          </a:schemeClr>
        </a:buClr>
        <a:buFont typeface="幼圆" pitchFamily="49" charset="-122"/>
        <a:buChar char=" "/>
        <a:defRPr sz="1600" kern="1200" baseline="0">
          <a:solidFill>
            <a:srgbClr val="7D7D7D"/>
          </a:solidFill>
          <a:latin typeface="幼圆" pitchFamily="49" charset="-122"/>
          <a:ea typeface="幼圆" pitchFamily="49" charset="-122"/>
          <a:cs typeface="+mn-cs"/>
        </a:defRPr>
      </a:lvl2pPr>
      <a:lvl3pPr marL="1143000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65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65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7965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emf"/><Relationship Id="rId2" Type="http://schemas.microsoft.com/office/2007/relationships/media" Target="file:///C:\Users\win8\Desktop\&#39532;&#33150;%20-%20&#22823;&#32654;&#36816;&#22478;.mp3" TargetMode="External"/><Relationship Id="rId1" Type="http://schemas.openxmlformats.org/officeDocument/2006/relationships/audio" Target="file:///C:\Users\win8\Desktop\&#39532;&#33150;%20-%20&#22823;&#32654;&#36816;&#22478;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" name="矩形 17"/>
          <p:cNvSpPr/>
          <p:nvPr/>
        </p:nvSpPr>
        <p:spPr>
          <a:xfrm>
            <a:off x="1665605" y="1724025"/>
            <a:ext cx="8898890" cy="118872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stA="72000" endA="300" endPos="38500" dir="5400000" sy="-100000" algn="bl" rotWithShape="0"/>
          </a:effectLst>
        </p:spPr>
        <p:txBody>
          <a:bodyPr wrap="square" rtlCol="0" anchor="t">
            <a:spAutoFit/>
          </a:bodyPr>
          <a:p>
            <a:pPr algn="ctr"/>
            <a:r>
              <a:rPr lang="zh-CN" altLang="en-US" sz="7200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  <a:lumMod val="50000"/>
                    </a:schemeClr>
                  </a:outerShdw>
                </a:effectLst>
              </a:rPr>
              <a:t>美丽河东，大美运城</a:t>
            </a:r>
            <a:endParaRPr lang="zh-CN" altLang="en-US" sz="7200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  <a:lumMod val="50000"/>
                  </a:schemeClr>
                </a:outerShdw>
              </a:effectLst>
            </a:endParaRPr>
          </a:p>
        </p:txBody>
      </p:sp>
      <p:pic>
        <p:nvPicPr>
          <p:cNvPr id="3" name="马腾 - 大美运城.mp3"/>
          <p:cNvPicPr/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>
          <a:xfrm>
            <a:off x="95250" y="6143625"/>
            <a:ext cx="619125" cy="619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000" advTm="10000">
        <p:split orient="vert"/>
      </p:transition>
    </mc:Choice>
    <mc:Fallback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 numSld="999">
                <p:cTn id="11" repeatCount="indefinite" fill="hold" display="1">
                  <p:stCondLst>
                    <p:cond delay="indefinite"/>
                  </p:stCondLst>
                  <p:endCondLst>
                    <p:cond evt="onNext">
                      <p:tgtEl>
                        <p:sldTgt/>
                      </p:tgtEl>
                    </p:cond>
                    <p:cond evt="onPrev">
                      <p:tgtEl>
                        <p:sldTgt/>
                      </p:tgtEl>
                    </p:cond>
                    <p:cond evt="onStopAudio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549275" y="44450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获得荣誉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87905" y="1877060"/>
            <a:ext cx="7342505" cy="3139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200000"/>
              </a:lnSpc>
            </a:pPr>
            <a:r>
              <a:rPr lang="zh-CN" altLang="en-US" sz="2000" dirty="0" smtClean="0">
                <a:latin typeface="李旭科书法 v1.4" charset="0"/>
                <a:ea typeface="李旭科书法 v1.4" charset="0"/>
                <a:sym typeface="+mn-ea"/>
              </a:rPr>
              <a:t>●</a:t>
            </a:r>
            <a:r>
              <a:rPr lang="zh-CN" altLang="en-US" sz="2000" dirty="0" smtClean="0">
                <a:latin typeface="李旭科书法 v1.4" charset="0"/>
                <a:ea typeface="李旭科书法 v1.4" charset="0"/>
              </a:rPr>
              <a:t>中国十大魅力城市            ●中国楹联文化城市</a:t>
            </a:r>
            <a:endParaRPr lang="zh-CN" altLang="en-US" sz="2000" dirty="0" smtClean="0">
              <a:latin typeface="李旭科书法 v1.4" charset="0"/>
              <a:ea typeface="李旭科书法 v1.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2000" dirty="0" smtClean="0">
                <a:latin typeface="李旭科书法 v1.4" charset="0"/>
                <a:ea typeface="李旭科书法 v1.4" charset="0"/>
              </a:rPr>
              <a:t>●中国金融生态城市            ●全国双拥模范城</a:t>
            </a:r>
            <a:endParaRPr lang="zh-CN" altLang="en-US" sz="2000" dirty="0" smtClean="0">
              <a:latin typeface="李旭科书法 v1.4" charset="0"/>
              <a:ea typeface="李旭科书法 v1.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2000" dirty="0" smtClean="0">
                <a:latin typeface="李旭科书法 v1.4" charset="0"/>
                <a:ea typeface="李旭科书法 v1.4" charset="0"/>
              </a:rPr>
              <a:t>●全国无偿献血先进市          ●跨国公司最佳投资城市</a:t>
            </a:r>
            <a:endParaRPr lang="zh-CN" altLang="en-US" sz="2000" dirty="0" smtClean="0">
              <a:latin typeface="李旭科书法 v1.4" charset="0"/>
              <a:ea typeface="李旭科书法 v1.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2000" dirty="0" smtClean="0">
                <a:latin typeface="李旭科书法 v1.4" charset="0"/>
                <a:ea typeface="李旭科书法 v1.4" charset="0"/>
              </a:rPr>
              <a:t>●国家商标战略实施示范城市    ●中国中部十大最佳投资城市</a:t>
            </a:r>
            <a:endParaRPr lang="zh-CN" altLang="en-US" sz="2000" dirty="0" smtClean="0">
              <a:latin typeface="李旭科书法 v1.4" charset="0"/>
              <a:ea typeface="李旭科书法 v1.4" charset="0"/>
            </a:endParaRPr>
          </a:p>
          <a:p>
            <a:pPr algn="l">
              <a:lnSpc>
                <a:spcPct val="200000"/>
              </a:lnSpc>
            </a:pPr>
            <a:r>
              <a:rPr lang="zh-CN" altLang="en-US" sz="2000" dirty="0" smtClean="0">
                <a:latin typeface="李旭科书法 v1.4" charset="0"/>
                <a:ea typeface="李旭科书法 v1.4" charset="0"/>
              </a:rPr>
              <a:t>●全国全民健身活动先进单位</a:t>
            </a:r>
            <a:endParaRPr lang="zh-CN" altLang="en-US" sz="2000" dirty="0" smtClean="0">
              <a:latin typeface="李旭科书法 v1.4" charset="0"/>
              <a:ea typeface="李旭科书法 v1.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圆角矩形 10">
            <a:hlinkClick r:id="rId1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3435350" y="1526540"/>
            <a:ext cx="5212080" cy="44475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方正启体简体" charset="0"/>
                <a:ea typeface="方正启体简体" charset="0"/>
              </a:rPr>
              <a:t>十年文明看深圳,</a:t>
            </a:r>
            <a:endParaRPr lang="zh-CN" altLang="en-US" sz="4400" b="1" dirty="0" smtClean="0">
              <a:solidFill>
                <a:srgbClr val="FF0000"/>
              </a:solidFill>
              <a:latin typeface="方正启体简体" charset="0"/>
              <a:ea typeface="方正启体简体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方正启体简体" charset="0"/>
                <a:ea typeface="方正启体简体" charset="0"/>
              </a:rPr>
              <a:t>百年文明看上海,</a:t>
            </a:r>
            <a:endParaRPr lang="zh-CN" altLang="en-US" sz="4400" b="1" dirty="0" smtClean="0">
              <a:solidFill>
                <a:srgbClr val="FF0000"/>
              </a:solidFill>
              <a:latin typeface="方正启体简体" charset="0"/>
              <a:ea typeface="方正启体简体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方正启体简体" charset="0"/>
                <a:ea typeface="方正启体简体" charset="0"/>
              </a:rPr>
              <a:t>千年文明看北京,</a:t>
            </a:r>
            <a:endParaRPr lang="zh-CN" altLang="en-US" sz="4400" b="1" dirty="0" smtClean="0">
              <a:solidFill>
                <a:srgbClr val="FF0000"/>
              </a:solidFill>
              <a:latin typeface="方正启体简体" charset="0"/>
              <a:ea typeface="方正启体简体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方正启体简体" charset="0"/>
                <a:ea typeface="方正启体简体" charset="0"/>
              </a:rPr>
              <a:t>三千年文明看西安,</a:t>
            </a:r>
            <a:endParaRPr lang="zh-CN" altLang="en-US" sz="4400" b="1" dirty="0" smtClean="0">
              <a:solidFill>
                <a:srgbClr val="FF0000"/>
              </a:solidFill>
              <a:latin typeface="方正启体简体" charset="0"/>
              <a:ea typeface="方正启体简体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4400" b="1" dirty="0" smtClean="0">
                <a:solidFill>
                  <a:srgbClr val="FF0000"/>
                </a:solidFill>
                <a:latin typeface="方正启体简体" charset="0"/>
                <a:ea typeface="方正启体简体" charset="0"/>
              </a:rPr>
              <a:t>五千年文明看运城。</a:t>
            </a:r>
            <a:endParaRPr lang="zh-CN" altLang="en-US" sz="4400" b="1" dirty="0" smtClean="0">
              <a:solidFill>
                <a:srgbClr val="FF0000"/>
              </a:solidFill>
              <a:latin typeface="方正启体简体" charset="0"/>
              <a:ea typeface="方正启体简体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32960" y="2971800"/>
            <a:ext cx="2926080" cy="914400"/>
          </a:xfrm>
          <a:prstGeom prst="rect">
            <a:avLst/>
          </a:prstGeom>
          <a:noFill/>
          <a:ln>
            <a:noFill/>
          </a:ln>
          <a:effectLst>
            <a:glow rad="952500">
              <a:srgbClr val="FF0000">
                <a:alpha val="100000"/>
              </a:srgbClr>
            </a:glow>
          </a:effectLst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540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谢谢观看</a:t>
            </a:r>
            <a:endParaRPr lang="zh-CN" altLang="en-US" sz="5400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xit" presetSubtype="1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6" grpId="2"/>
      <p:bldP spid="6" grpId="3"/>
      <p:bldP spid="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12" name="内容占位符 11"/>
          <p:cNvSpPr>
            <a:spLocks noGrp="1"/>
          </p:cNvSpPr>
          <p:nvPr>
            <p:ph idx="1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922655" y="544830"/>
            <a:ext cx="6278880" cy="1280160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60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我们的家乡，运城</a:t>
            </a:r>
            <a:endParaRPr lang="zh-CN" altLang="en-US" sz="60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100580" y="2125980"/>
            <a:ext cx="2512695" cy="883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4000" dirty="0" smtClean="0">
                <a:latin typeface="方正启体简体" charset="0"/>
                <a:ea typeface="方正启体简体" charset="0"/>
              </a:rPr>
              <a:t>1.</a:t>
            </a:r>
            <a:r>
              <a:rPr lang="zh-CN" altLang="en-US" sz="4000" dirty="0" smtClean="0">
                <a:latin typeface="方正启体简体" charset="0"/>
                <a:ea typeface="方正启体简体" charset="0"/>
              </a:rPr>
              <a:t>历史沿革</a:t>
            </a:r>
            <a:endParaRPr lang="zh-CN" altLang="en-US" sz="4000" dirty="0" smtClean="0">
              <a:latin typeface="方正启体简体" charset="0"/>
              <a:ea typeface="方正启体简体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2131060" y="3444240"/>
            <a:ext cx="2512695" cy="883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4000" dirty="0" smtClean="0">
                <a:latin typeface="方正启体简体" charset="0"/>
                <a:ea typeface="方正启体简体" charset="0"/>
              </a:rPr>
              <a:t>2.</a:t>
            </a:r>
            <a:r>
              <a:rPr lang="zh-CN" altLang="en-US" sz="4000" dirty="0" smtClean="0">
                <a:latin typeface="方正启体简体" charset="0"/>
                <a:ea typeface="方正启体简体" charset="0"/>
              </a:rPr>
              <a:t>自然资源</a:t>
            </a:r>
            <a:endParaRPr lang="zh-CN" altLang="en-US" sz="4000" dirty="0" smtClean="0">
              <a:latin typeface="方正启体简体" charset="0"/>
              <a:ea typeface="方正启体简体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31060" y="4792980"/>
            <a:ext cx="2512695" cy="883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4000" dirty="0" smtClean="0">
                <a:latin typeface="方正启体简体" charset="0"/>
                <a:ea typeface="方正启体简体" charset="0"/>
              </a:rPr>
              <a:t>3.</a:t>
            </a:r>
            <a:r>
              <a:rPr lang="zh-CN" altLang="en-US" sz="4000" dirty="0" smtClean="0">
                <a:latin typeface="方正启体简体" charset="0"/>
                <a:ea typeface="方正启体简体" charset="0"/>
              </a:rPr>
              <a:t>文化教育</a:t>
            </a:r>
            <a:endParaRPr lang="zh-CN" altLang="en-US" sz="4000" dirty="0" smtClean="0">
              <a:latin typeface="方正启体简体" charset="0"/>
              <a:ea typeface="方正启体简体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86830" y="2899410"/>
            <a:ext cx="2512695" cy="883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4000" dirty="0" smtClean="0">
                <a:latin typeface="方正启体简体" charset="0"/>
                <a:ea typeface="方正启体简体" charset="0"/>
              </a:rPr>
              <a:t>4.</a:t>
            </a:r>
            <a:r>
              <a:rPr lang="zh-CN" altLang="en-US" sz="4000" dirty="0" smtClean="0">
                <a:latin typeface="方正启体简体" charset="0"/>
                <a:ea typeface="方正启体简体" charset="0"/>
              </a:rPr>
              <a:t>旅游景点</a:t>
            </a:r>
            <a:endParaRPr lang="zh-CN" altLang="en-US" sz="4000" dirty="0" smtClean="0">
              <a:latin typeface="方正启体简体" charset="0"/>
              <a:ea typeface="方正启体简体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386830" y="4278630"/>
            <a:ext cx="2512695" cy="8839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4000" dirty="0" smtClean="0">
                <a:latin typeface="方正启体简体" charset="0"/>
                <a:ea typeface="方正启体简体" charset="0"/>
              </a:rPr>
              <a:t>5.</a:t>
            </a:r>
            <a:r>
              <a:rPr lang="en-US" altLang="zh-CN" sz="4000" dirty="0" smtClean="0">
                <a:latin typeface="方正启体简体" charset="0"/>
                <a:ea typeface="方正启体简体" charset="0"/>
                <a:sym typeface="+mn-ea"/>
              </a:rPr>
              <a:t>获得荣誉</a:t>
            </a:r>
            <a:endParaRPr lang="zh-CN" altLang="en-US" sz="4000" dirty="0" smtClean="0">
              <a:latin typeface="方正启体简体" charset="0"/>
              <a:ea typeface="方正启体简体" charset="0"/>
            </a:endParaRPr>
          </a:p>
        </p:txBody>
      </p:sp>
      <p:pic>
        <p:nvPicPr>
          <p:cNvPr id="1073742852" name="图片 17" descr="50_2_副本_副本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8574405" y="294005"/>
            <a:ext cx="3108325" cy="2795270"/>
          </a:xfrm>
          <a:prstGeom prst="rect">
            <a:avLst/>
          </a:prstGeom>
          <a:noFill/>
          <a:ln w="9525">
            <a:noFill/>
            <a:miter/>
          </a:ln>
        </p:spPr>
      </p:pic>
      <p:sp>
        <p:nvSpPr>
          <p:cNvPr id="2" name="圆角矩形 1">
            <a:hlinkClick r:id="rId2" action="ppaction://hlinksldjump"/>
          </p:cNvPr>
          <p:cNvSpPr/>
          <p:nvPr/>
        </p:nvSpPr>
        <p:spPr>
          <a:xfrm>
            <a:off x="2170430" y="2197100"/>
            <a:ext cx="2682240" cy="670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>
            <a:hlinkClick r:id="rId3" action="ppaction://hlinksldjump"/>
          </p:cNvPr>
          <p:cNvSpPr/>
          <p:nvPr/>
        </p:nvSpPr>
        <p:spPr>
          <a:xfrm>
            <a:off x="2124710" y="3522980"/>
            <a:ext cx="2682240" cy="670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>
            <a:hlinkClick r:id="rId4" action="ppaction://hlinksldjump"/>
          </p:cNvPr>
          <p:cNvSpPr/>
          <p:nvPr/>
        </p:nvSpPr>
        <p:spPr>
          <a:xfrm>
            <a:off x="2139950" y="4833620"/>
            <a:ext cx="2682240" cy="670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>
            <a:hlinkClick r:id="rId5" action="ppaction://hlinksldjump"/>
          </p:cNvPr>
          <p:cNvSpPr/>
          <p:nvPr/>
        </p:nvSpPr>
        <p:spPr>
          <a:xfrm>
            <a:off x="6376670" y="3050540"/>
            <a:ext cx="2682240" cy="670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圆角矩形 5">
            <a:hlinkClick r:id="rId6" action="ppaction://hlinksldjump"/>
          </p:cNvPr>
          <p:cNvSpPr/>
          <p:nvPr/>
        </p:nvSpPr>
        <p:spPr>
          <a:xfrm>
            <a:off x="6422390" y="4452620"/>
            <a:ext cx="2682240" cy="67056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7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1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1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1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8" grpId="0"/>
      <p:bldP spid="29" grpId="0"/>
      <p:bldP spid="24" grpId="1"/>
      <p:bldP spid="25" grpId="1"/>
      <p:bldP spid="26" grpId="1"/>
      <p:bldP spid="28" grpId="1"/>
      <p:bldP spid="29" grpId="1"/>
      <p:bldP spid="24" grpId="2"/>
      <p:bldP spid="25" grpId="2"/>
      <p:bldP spid="26" grpId="2"/>
      <p:bldP spid="28" grpId="2"/>
      <p:bldP spid="29" grpId="2"/>
      <p:bldP spid="24" grpId="3"/>
      <p:bldP spid="25" grpId="3"/>
      <p:bldP spid="26" grpId="3"/>
      <p:bldP spid="28" grpId="3"/>
      <p:bldP spid="29" grpId="3"/>
      <p:bldP spid="24" grpId="4"/>
      <p:bldP spid="25" grpId="4"/>
      <p:bldP spid="26" grpId="4"/>
      <p:bldP spid="28" grpId="4"/>
      <p:bldP spid="29" grpId="4"/>
      <p:bldP spid="23" grpId="4" animBg="1"/>
      <p:bldP spid="23" grpId="5" animBg="1"/>
      <p:bldP spid="23" grpId="6" animBg="1"/>
      <p:bldP spid="23" grpId="7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文本框 9"/>
          <p:cNvSpPr txBox="1"/>
          <p:nvPr/>
        </p:nvSpPr>
        <p:spPr>
          <a:xfrm>
            <a:off x="1158240" y="2049780"/>
            <a:ext cx="9885045" cy="38912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运城历史悠久，是人类第一次用火的地方，是人类最早食用盐、开始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冶炼和农耕文明的地方，是华人祖先最早聚集生活的地方，素有“五千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年文明看运城”的说法。世界上最早的具有高等灵长类动物特征的曙猿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化石——世纪曙猿的发现，把类人猿出现的时间向前推进1000万年，证明了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运城是人类的远祖起源地。西侯度遗址为中国境内已知的最古老的一处旧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称“盐邑”；战国时叫“盐氏”；汉代改称“司盐城”、“盐监城”；宋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元时被名为“凤凰城”、“运司城”、“运城”，世人称为“盐务专城”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  <a:p>
            <a:pPr algn="l">
              <a:lnSpc>
                <a:spcPct val="130000"/>
              </a:lnSpc>
            </a:pPr>
            <a:r>
              <a:rPr lang="zh-CN" altLang="en-US" sz="2400" dirty="0" smtClean="0">
                <a:latin typeface="李旭科漫画体v1.0" charset="0"/>
                <a:ea typeface="李旭科漫画体v1.0" charset="0"/>
              </a:rPr>
              <a:t>——因盐运而设城，中国仅此一处。</a:t>
            </a:r>
            <a:endParaRPr lang="zh-CN" altLang="en-US" sz="2400" dirty="0" smtClean="0">
              <a:latin typeface="李旭科漫画体v1.0" charset="0"/>
              <a:ea typeface="李旭科漫画体v1.0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92480" y="586740"/>
            <a:ext cx="2926080" cy="1160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历史沿革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5" name="圆角矩形 4">
            <a:hlinkClick r:id="rId1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1645285" y="1739900"/>
            <a:ext cx="2146935" cy="7251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3200" dirty="0" smtClean="0">
                <a:latin typeface="李旭科书法 v1.4" charset="0"/>
                <a:ea typeface="李旭科书法 v1.4" charset="0"/>
              </a:rPr>
              <a:t>1.</a:t>
            </a:r>
            <a:r>
              <a:rPr lang="zh-CN" altLang="en-US" sz="3200" dirty="0" smtClean="0">
                <a:latin typeface="李旭科书法 v1.4" charset="0"/>
                <a:ea typeface="李旭科书法 v1.4" charset="0"/>
              </a:rPr>
              <a:t>矿产资源</a:t>
            </a:r>
            <a:endParaRPr lang="zh-CN" altLang="en-US" sz="3200" dirty="0" smtClean="0">
              <a:latin typeface="李旭科书法 v1.4" charset="0"/>
              <a:ea typeface="李旭科书法 v1.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671560" y="1131570"/>
            <a:ext cx="3078480" cy="5012690"/>
            <a:chOff x="13656" y="1782"/>
            <a:chExt cx="4848" cy="7894"/>
          </a:xfrm>
        </p:grpSpPr>
        <p:sp>
          <p:nvSpPr>
            <p:cNvPr id="12" name="正五边形 11"/>
            <p:cNvSpPr/>
            <p:nvPr/>
          </p:nvSpPr>
          <p:spPr>
            <a:xfrm>
              <a:off x="13656" y="1782"/>
              <a:ext cx="4848" cy="3959"/>
            </a:xfrm>
            <a:prstGeom prst="pentagon">
              <a:avLst/>
            </a:prstGeom>
            <a:blipFill rotWithShape="1">
              <a:blip r:embed="rId1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正五边形 14"/>
            <p:cNvSpPr/>
            <p:nvPr/>
          </p:nvSpPr>
          <p:spPr>
            <a:xfrm rot="10800000">
              <a:off x="13656" y="5718"/>
              <a:ext cx="4848" cy="3959"/>
            </a:xfrm>
            <a:prstGeom prst="pentagon">
              <a:avLst/>
            </a:prstGeom>
            <a:blipFill rotWithShape="1">
              <a:blip r:embed="rId2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692910" y="2700655"/>
            <a:ext cx="5729605" cy="3078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>
              <a:lnSpc>
                <a:spcPct val="140000"/>
              </a:lnSpc>
            </a:pPr>
            <a:r>
              <a:rPr lang="en-US" altLang="zh-CN" sz="2000" dirty="0" smtClean="0">
                <a:latin typeface="李旭科漫画体v1.0" charset="0"/>
                <a:ea typeface="李旭科漫画体v1.0" charset="0"/>
              </a:rPr>
              <a:t>        </a:t>
            </a:r>
            <a:r>
              <a:rPr lang="zh-CN" altLang="en-US" sz="2000" dirty="0" smtClean="0">
                <a:latin typeface="李旭科漫画体v1.0" charset="0"/>
                <a:ea typeface="李旭科漫画体v1.0" charset="0"/>
              </a:rPr>
              <a:t>运城地区地质构造复杂，矿产资源丰富，经地质勘探列入山西省矿产储量表的有煤、铁、金、银、铜、铝、锌、铅、钴、钼、芒硝、岩盐、白钠镁矾、卤水、熔剂灰岩、灰岩、粘土、磷、长石、玻璃石英砂岩、重晶石等21种。其中，具有开采价值的约54种，具有优势的矿产资源为铜、铅、镁（镁盐、白云岩）、芒硝、石灰岩、大理石、硅石等。</a:t>
            </a:r>
            <a:endParaRPr lang="zh-CN" altLang="en-US" sz="2000" dirty="0" smtClean="0">
              <a:latin typeface="李旭科漫画体v1.0" charset="0"/>
              <a:ea typeface="李旭科漫画体v1.0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4035" y="42926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自然资源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文本框 7"/>
          <p:cNvSpPr txBox="1"/>
          <p:nvPr/>
        </p:nvSpPr>
        <p:spPr>
          <a:xfrm>
            <a:off x="534035" y="42926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自然资源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45285" y="1739900"/>
            <a:ext cx="1814195" cy="72517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3200" dirty="0" smtClean="0">
                <a:latin typeface="李旭科书法 v1.4" charset="0"/>
                <a:ea typeface="李旭科书法 v1.4" charset="0"/>
              </a:rPr>
              <a:t>2.</a:t>
            </a:r>
            <a:r>
              <a:rPr lang="zh-CN" altLang="en-US" sz="3200" dirty="0" smtClean="0">
                <a:latin typeface="李旭科书法 v1.4" charset="0"/>
                <a:ea typeface="李旭科书法 v1.4" charset="0"/>
              </a:rPr>
              <a:t>水资源</a:t>
            </a:r>
            <a:endParaRPr lang="zh-CN" altLang="en-US" sz="3200" dirty="0" smtClean="0">
              <a:latin typeface="李旭科书法 v1.4" charset="0"/>
              <a:ea typeface="李旭科书法 v1.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16075" y="2795270"/>
            <a:ext cx="4877435" cy="28651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1400" dirty="0" smtClean="0">
                <a:latin typeface="李旭科漫画体v1.0" charset="0"/>
                <a:ea typeface="李旭科漫画体v1.0" charset="0"/>
              </a:rPr>
              <a:t>    </a:t>
            </a:r>
            <a:r>
              <a:rPr lang="zh-CN" altLang="en-US" sz="2000" dirty="0" smtClean="0">
                <a:latin typeface="李旭科漫画体v1.0" charset="0"/>
                <a:ea typeface="李旭科漫画体v1.0" charset="0"/>
              </a:rPr>
              <a:t>运城市天然水资源总量为133362万立方米/年，其中河川径流量为58690万立方米/年，地下水资源量为103284万立方米/年，二者重复量为28612万立方米/年。水资源可利用量为80961万立方米，其中地表水可利用量24444万立方米，地下水可利用量66178万立方米，二者重复量为9661万立方米</a:t>
            </a:r>
            <a:endParaRPr lang="zh-CN" altLang="en-US" sz="2000" dirty="0" smtClean="0">
              <a:latin typeface="李旭科漫画体v1.0" charset="0"/>
              <a:ea typeface="李旭科漫画体v1.0" charset="0"/>
            </a:endParaRPr>
          </a:p>
        </p:txBody>
      </p:sp>
      <p:sp>
        <p:nvSpPr>
          <p:cNvPr id="2" name="六边形 1"/>
          <p:cNvSpPr/>
          <p:nvPr/>
        </p:nvSpPr>
        <p:spPr>
          <a:xfrm>
            <a:off x="6376670" y="810260"/>
            <a:ext cx="2103120" cy="1981200"/>
          </a:xfrm>
          <a:prstGeom prst="hexagon">
            <a:avLst/>
          </a:prstGeom>
          <a:blipFill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六边形 2"/>
          <p:cNvSpPr/>
          <p:nvPr/>
        </p:nvSpPr>
        <p:spPr>
          <a:xfrm>
            <a:off x="7946390" y="1770380"/>
            <a:ext cx="2103120" cy="1981200"/>
          </a:xfrm>
          <a:prstGeom prst="hexagon">
            <a:avLst/>
          </a:prstGeom>
          <a:blipFill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六边形 5"/>
          <p:cNvSpPr/>
          <p:nvPr/>
        </p:nvSpPr>
        <p:spPr>
          <a:xfrm>
            <a:off x="9577070" y="2882900"/>
            <a:ext cx="2103120" cy="1981200"/>
          </a:xfrm>
          <a:prstGeom prst="hexagon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圆角矩形 10">
            <a:hlinkClick r:id="rId4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 animBg="1"/>
      <p:bldP spid="3" grpId="0" animBg="1"/>
      <p:bldP spid="6" grpId="0" animBg="1"/>
      <p:bldP spid="9" grpId="0" animBg="1"/>
      <p:bldP spid="5" grpId="0" animBg="1"/>
      <p:bldP spid="9" grpId="1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534035" y="42926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自然资源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45285" y="1739900"/>
            <a:ext cx="2196465" cy="7251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3200" dirty="0" smtClean="0">
                <a:latin typeface="李旭科书法 v1.4" charset="0"/>
                <a:ea typeface="李旭科书法 v1.4" charset="0"/>
              </a:rPr>
              <a:t>3.</a:t>
            </a:r>
            <a:r>
              <a:rPr lang="zh-CN" altLang="en-US" sz="3200" dirty="0" smtClean="0">
                <a:latin typeface="李旭科书法 v1.4" charset="0"/>
                <a:ea typeface="李旭科书法 v1.4" charset="0"/>
              </a:rPr>
              <a:t>土地资源</a:t>
            </a:r>
            <a:endParaRPr lang="zh-CN" altLang="en-US" sz="3200" dirty="0" smtClean="0">
              <a:latin typeface="李旭科书法 v1.4" charset="0"/>
              <a:ea typeface="李旭科书法 v1.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7035" y="2656205"/>
            <a:ext cx="4877435" cy="2865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000" dirty="0" smtClean="0">
                <a:latin typeface="李旭科漫画体v1.0" charset="0"/>
                <a:ea typeface="李旭科漫画体v1.0" charset="0"/>
              </a:rPr>
              <a:t>    </a:t>
            </a:r>
            <a:r>
              <a:rPr lang="zh-CN" altLang="en-US" sz="2000" dirty="0" smtClean="0">
                <a:latin typeface="李旭科漫画体v1.0" charset="0"/>
                <a:ea typeface="李旭科漫画体v1.0" charset="0"/>
              </a:rPr>
              <a:t>2013年运城市常用耕地面积557173公顷，其中水浇地290807公顷，国有建设用地供应总量1096公顷，其中，工矿仓储用地399.5公顷，房地产用地256.8公顷，商业服务用地169.9公顷，基础设施等其它用地269.9公顷。辖区内有省级自然保护区1个，自然保护区面积达到86862公顷。</a:t>
            </a:r>
            <a:endParaRPr lang="zh-CN" altLang="en-US" sz="2000" dirty="0" smtClean="0">
              <a:latin typeface="李旭科漫画体v1.0" charset="0"/>
              <a:ea typeface="李旭科漫画体v1.0" charset="0"/>
            </a:endParaRPr>
          </a:p>
        </p:txBody>
      </p:sp>
      <p:sp>
        <p:nvSpPr>
          <p:cNvPr id="4" name="八边形 3"/>
          <p:cNvSpPr/>
          <p:nvPr/>
        </p:nvSpPr>
        <p:spPr>
          <a:xfrm>
            <a:off x="6887845" y="2989580"/>
            <a:ext cx="2880360" cy="2880360"/>
          </a:xfrm>
          <a:prstGeom prst="octagon">
            <a:avLst/>
          </a:prstGeom>
          <a:blipFill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八边形 6"/>
          <p:cNvSpPr/>
          <p:nvPr/>
        </p:nvSpPr>
        <p:spPr>
          <a:xfrm>
            <a:off x="8945245" y="977900"/>
            <a:ext cx="2880360" cy="2880360"/>
          </a:xfrm>
          <a:prstGeom prst="octagon">
            <a:avLst/>
          </a:prstGeom>
          <a:blipFill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圆角矩形 10">
            <a:hlinkClick r:id="rId3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5" grpId="0"/>
      <p:bldP spid="4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" name="文本框 6"/>
          <p:cNvSpPr txBox="1"/>
          <p:nvPr/>
        </p:nvSpPr>
        <p:spPr>
          <a:xfrm>
            <a:off x="549275" y="44450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文化教育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46760" y="1734185"/>
            <a:ext cx="6042025" cy="40538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000" dirty="0" smtClean="0">
                <a:latin typeface="李旭科漫画体v1.0" charset="0"/>
                <a:ea typeface="李旭科漫画体v1.0" charset="0"/>
              </a:rPr>
              <a:t>    </a:t>
            </a:r>
            <a:r>
              <a:rPr lang="zh-CN" altLang="en-US" sz="2000" dirty="0" smtClean="0">
                <a:latin typeface="李旭科漫画体v1.0" charset="0"/>
                <a:ea typeface="李旭科漫画体v1.0" charset="0"/>
              </a:rPr>
              <a:t>运城教育质量在山西独占鳌头，恢复高考以来曾获得山西省高考成绩“十连冠”，先后84次被授予山西省教育工作先进集体等荣誉称号。运城市已建成工、农、医、师等门类齐全的“一本十专”高等教育新体系，建成4个国家级实验实训基地，累计培养中、高等专业技术人才30余万名，培训转移农村富余劳动力80余万人，就业率提高到95%。至2012年，运城市共有各级各类学校2230所，其中幼儿园677所、小学1108所、初中295所、高中64所、完全中学12所、中等职业学校52所、高等院校6所、特教13所。</a:t>
            </a:r>
            <a:endParaRPr lang="zh-CN" altLang="en-US" sz="2000" dirty="0" smtClean="0">
              <a:latin typeface="李旭科漫画体v1.0" charset="0"/>
              <a:ea typeface="李旭科漫画体v1.0" charset="0"/>
            </a:endParaRPr>
          </a:p>
        </p:txBody>
      </p:sp>
      <p:pic>
        <p:nvPicPr>
          <p:cNvPr id="14" name="图片 13" descr="u=1444377688,1152795290&amp;fm=21&amp;gp=0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7922260" y="1009650"/>
            <a:ext cx="3161665" cy="2095500"/>
          </a:xfrm>
          <a:prstGeom prst="rect">
            <a:avLst/>
          </a:prstGeom>
        </p:spPr>
      </p:pic>
      <p:pic>
        <p:nvPicPr>
          <p:cNvPr id="15" name="图片 14" descr="u=1228841118,641263429&amp;fm=2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922260" y="3783330"/>
            <a:ext cx="3114040" cy="20955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圆角矩形 10">
            <a:hlinkClick r:id="rId3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549275" y="44450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旅游景点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82140" y="2437130"/>
            <a:ext cx="8124190" cy="246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000" dirty="0" smtClean="0">
                <a:latin typeface="李旭科漫画体v1.0" charset="0"/>
                <a:ea typeface="李旭科漫画体v1.0" charset="0"/>
              </a:rPr>
              <a:t>       </a:t>
            </a:r>
            <a:r>
              <a:rPr lang="zh-CN" altLang="en-US" sz="2000" dirty="0" smtClean="0">
                <a:latin typeface="李旭科漫画体v1.0" charset="0"/>
                <a:ea typeface="李旭科漫画体v1.0" charset="0"/>
              </a:rPr>
              <a:t>运城市文物旅游景点1600余处，市级以上重点文物保护单位178处，其中全国重点文物保护单位90处，是全国重点文物保护单位数量最多的地级市；省级57处；市级31处。旅游线路以寻根祭祖游、黄河风情游、德孝文化和善文化为主。驰名中外的景点有：武庙之祖“解州关帝庙”、中国四大名楼之一的鹳雀楼、道教三大祖庭之一的永乐宫、《西厢记》故事发生地普救寺、中华祭祀圣地后土祠，以及西滩、李家大院、五老峰、历山、司马光墓等。</a:t>
            </a:r>
            <a:endParaRPr lang="zh-CN" altLang="en-US" sz="2000" dirty="0" smtClean="0">
              <a:latin typeface="李旭科漫画体v1.0" charset="0"/>
              <a:ea typeface="李旭科漫画体v1.0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560830" y="1694180"/>
            <a:ext cx="1960880" cy="5664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李旭科书法 v1.4" charset="0"/>
                <a:ea typeface="李旭科书法 v1.4" charset="0"/>
              </a:rPr>
              <a:t>1.</a:t>
            </a:r>
            <a:r>
              <a:rPr lang="zh-CN" altLang="en-US" sz="2400" dirty="0" smtClean="0">
                <a:latin typeface="李旭科书法 v1.4" charset="0"/>
                <a:ea typeface="李旭科书法 v1.4" charset="0"/>
              </a:rPr>
              <a:t>景点文化：</a:t>
            </a:r>
            <a:endParaRPr lang="zh-CN" altLang="en-US" sz="2400" dirty="0" smtClean="0">
              <a:latin typeface="李旭科书法 v1.4" charset="0"/>
              <a:ea typeface="李旭科书法 v1.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549275" y="444500"/>
            <a:ext cx="3265805" cy="1160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5400" dirty="0" smtClean="0">
                <a:solidFill>
                  <a:srgbClr val="FF0000"/>
                </a:solidFill>
                <a:latin typeface="方正流行体简体" charset="0"/>
                <a:ea typeface="方正流行体简体" charset="0"/>
              </a:rPr>
              <a:t>旅游景点</a:t>
            </a:r>
            <a:endParaRPr lang="zh-CN" altLang="en-US" sz="5400" dirty="0" smtClean="0">
              <a:solidFill>
                <a:srgbClr val="FF0000"/>
              </a:solidFill>
              <a:latin typeface="方正流行体简体" charset="0"/>
              <a:ea typeface="方正流行体简体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18565" y="1724660"/>
            <a:ext cx="2016125" cy="5664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en-US" altLang="zh-CN" sz="2400" dirty="0" smtClean="0">
                <a:latin typeface="李旭科书法 v1.4" charset="0"/>
                <a:ea typeface="李旭科书法 v1.4" charset="0"/>
              </a:rPr>
              <a:t>2.</a:t>
            </a:r>
            <a:r>
              <a:rPr lang="zh-CN" altLang="en-US" sz="2400" dirty="0" smtClean="0">
                <a:latin typeface="李旭科书法 v1.4" charset="0"/>
                <a:ea typeface="李旭科书法 v1.4" charset="0"/>
              </a:rPr>
              <a:t>景点欣赏：</a:t>
            </a:r>
            <a:endParaRPr lang="zh-CN" altLang="en-US" sz="2400" dirty="0" smtClean="0">
              <a:latin typeface="李旭科书法 v1.4" charset="0"/>
              <a:ea typeface="李旭科书法 v1.4" charset="0"/>
            </a:endParaRPr>
          </a:p>
        </p:txBody>
      </p:sp>
      <p:sp>
        <p:nvSpPr>
          <p:cNvPr id="6" name="八边形 5"/>
          <p:cNvSpPr/>
          <p:nvPr/>
        </p:nvSpPr>
        <p:spPr>
          <a:xfrm>
            <a:off x="2605405" y="2913380"/>
            <a:ext cx="2240280" cy="2240280"/>
          </a:xfrm>
          <a:prstGeom prst="octagon">
            <a:avLst/>
          </a:prstGeom>
          <a:blipFill rotWithShape="1">
            <a:blip r:embed="rId1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八边形 6"/>
          <p:cNvSpPr/>
          <p:nvPr/>
        </p:nvSpPr>
        <p:spPr>
          <a:xfrm>
            <a:off x="4190365" y="1328420"/>
            <a:ext cx="2240280" cy="2240280"/>
          </a:xfrm>
          <a:prstGeom prst="octagon">
            <a:avLst/>
          </a:prstGeom>
          <a:blipFill rotWithShape="1">
            <a:blip r:embed="rId2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八边形 7"/>
          <p:cNvSpPr/>
          <p:nvPr/>
        </p:nvSpPr>
        <p:spPr>
          <a:xfrm>
            <a:off x="5744845" y="2943860"/>
            <a:ext cx="2240280" cy="2240280"/>
          </a:xfrm>
          <a:prstGeom prst="octagon">
            <a:avLst/>
          </a:prstGeom>
          <a:blipFill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八边形 8"/>
          <p:cNvSpPr/>
          <p:nvPr/>
        </p:nvSpPr>
        <p:spPr>
          <a:xfrm>
            <a:off x="7345045" y="1374140"/>
            <a:ext cx="2240280" cy="2240280"/>
          </a:xfrm>
          <a:prstGeom prst="octagon">
            <a:avLst/>
          </a:prstGeom>
          <a:blipFill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八边形 9"/>
          <p:cNvSpPr/>
          <p:nvPr/>
        </p:nvSpPr>
        <p:spPr>
          <a:xfrm>
            <a:off x="8899525" y="2989580"/>
            <a:ext cx="2240280" cy="2240280"/>
          </a:xfrm>
          <a:prstGeom prst="octagon">
            <a:avLst/>
          </a:prstGeom>
          <a:blipFill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9981565" y="5839460"/>
            <a:ext cx="1706880" cy="4876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000" dirty="0" smtClean="0">
                <a:latin typeface="Arial" pitchFamily="34" charset="0"/>
                <a:ea typeface="微软雅黑" pitchFamily="34" charset="-122"/>
              </a:rPr>
              <a:t>点此返回目录</a:t>
            </a:r>
            <a:endParaRPr lang="zh-CN" altLang="en-US" sz="2000" dirty="0" smtClean="0">
              <a:latin typeface="Arial" pitchFamily="34" charset="0"/>
              <a:ea typeface="微软雅黑" pitchFamily="34" charset="-122"/>
            </a:endParaRPr>
          </a:p>
        </p:txBody>
      </p:sp>
      <p:sp>
        <p:nvSpPr>
          <p:cNvPr id="11" name="圆角矩形 10">
            <a:hlinkClick r:id="rId6" action="ppaction://hlinksldjump"/>
          </p:cNvPr>
          <p:cNvSpPr/>
          <p:nvPr/>
        </p:nvSpPr>
        <p:spPr>
          <a:xfrm>
            <a:off x="9904730" y="5854700"/>
            <a:ext cx="1860550" cy="534035"/>
          </a:xfrm>
          <a:prstGeom prst="roundRect">
            <a:avLst/>
          </a:prstGeom>
          <a:solidFill>
            <a:schemeClr val="bg2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6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6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6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6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6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4" grpId="0"/>
    </p:bldLst>
  </p:timing>
</p:sld>
</file>

<file path=ppt/theme/theme1.xml><?xml version="1.0" encoding="utf-8"?>
<a:theme xmlns:a="http://schemas.openxmlformats.org/drawingml/2006/main" name="1_A000120140530A99PPBG">
  <a:themeElements>
    <a:clrScheme name="自定义 1">
      <a:dk1>
        <a:srgbClr val="4B4D4F"/>
      </a:dk1>
      <a:lt1>
        <a:srgbClr val="FFFFFF"/>
      </a:lt1>
      <a:dk2>
        <a:srgbClr val="3D3F41"/>
      </a:dk2>
      <a:lt2>
        <a:srgbClr val="FFFFFF"/>
      </a:lt2>
      <a:accent1>
        <a:srgbClr val="DC5C31"/>
      </a:accent1>
      <a:accent2>
        <a:srgbClr val="EA9B26"/>
      </a:accent2>
      <a:accent3>
        <a:srgbClr val="D36D8D"/>
      </a:accent3>
      <a:accent4>
        <a:srgbClr val="D46E5A"/>
      </a:accent4>
      <a:accent5>
        <a:srgbClr val="FCCF86"/>
      </a:accent5>
      <a:accent6>
        <a:srgbClr val="AA5ED4"/>
      </a:accent6>
      <a:hlink>
        <a:srgbClr val="00B0F0"/>
      </a:hlink>
      <a:folHlink>
        <a:srgbClr val="AFB2B4"/>
      </a:folHlink>
    </a:clrScheme>
    <a:fontScheme name="自定义 4">
      <a:majorFont>
        <a:latin typeface="Times New Roman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itchFamily="34" charset="0"/>
            <a:ea typeface="微软雅黑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1485</Words>
  <Application>Kingsoft Office WPP</Application>
  <PresentationFormat>宽屏</PresentationFormat>
  <Paragraphs>85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1_A000120140530A99PPBG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win8</dc:creator>
  <cp:lastModifiedBy>Administrator</cp:lastModifiedBy>
  <cp:revision>11</cp:revision>
  <dcterms:created xsi:type="dcterms:W3CDTF">2015-12-13T09:31:00Z</dcterms:created>
  <dcterms:modified xsi:type="dcterms:W3CDTF">2016-01-03T14:15:01Z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2052-10.1.0.5399</vt:lpwstr>
  </property>
</Properties>
</file>